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Google Sans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  <p:embeddedFont>
      <p:font typeface="Open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41400C1-4BCE-4F0A-98D7-89048D8DF10E}">
  <a:tblStyle styleId="{F41400C1-4BCE-4F0A-98D7-89048D8DF1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-boldItalic.fntdata"/><Relationship Id="rId70" Type="http://schemas.openxmlformats.org/officeDocument/2006/relationships/font" Target="fonts/OpenSans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oogleSans-italic.fntdata"/><Relationship Id="rId61" Type="http://schemas.openxmlformats.org/officeDocument/2006/relationships/font" Target="fonts/GoogleSans-bold.fntdata"/><Relationship Id="rId20" Type="http://schemas.openxmlformats.org/officeDocument/2006/relationships/slide" Target="slides/slide14.xml"/><Relationship Id="rId64" Type="http://schemas.openxmlformats.org/officeDocument/2006/relationships/font" Target="fonts/HelveticaNeue-regular.fntdata"/><Relationship Id="rId63" Type="http://schemas.openxmlformats.org/officeDocument/2006/relationships/font" Target="fonts/GoogleSans-bold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8.xml"/><Relationship Id="rId68" Type="http://schemas.openxmlformats.org/officeDocument/2006/relationships/font" Target="fonts/OpenSans-regular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Google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4e8c970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54e8c970e4_0_0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e8c970e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e8c970e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e8c970e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e8c970e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e8c970e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e8c970e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e8c970e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e8c970e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0c1c9faa7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0c1c9faa7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0c1c9faa7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0c1c9faa7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e8c970e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e8c970e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2165e20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52165e205a_0_6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2165e20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2165e20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217a623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217a623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4e8c970e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54e8c970e4_0_43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0bf630fe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0bf630fe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217a6235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217a623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0bf630fe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0bf630f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293db4d8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293db4d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0bf630fe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0bf630fe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293db4d8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293db4d8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0bf630fe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0bf630fe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0bf630fe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0bf630fe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0c1c9faa7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0c1c9faa7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c1c9faa7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c1c9faa7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0c1c9faa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0c1c9faa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293db4d8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293db4d8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293db4d8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293db4d8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293db4d8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293db4d8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0c1c9faa7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0c1c9faa7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293db4d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5293db4d84_0_60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293db4d8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293db4d8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293db4d8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293db4d8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293db4d8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293db4d8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293db4d8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293db4d8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293db4d8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293db4d8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0c1c9faa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0c1c9faa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協辦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指導：工業局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0c1c9faa7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0c1c9faa7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293db4d8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293db4d8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0c1c9faa7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0c1c9faa7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0c1c9faa7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50c1c9faa7_3_58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0c1c9faa7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0c1c9faa7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0c1c9faa7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0c1c9faa7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0c1c9faa7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0c1c9faa7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0c1c9faa7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0c1c9faa7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0c1c9faa7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0c1c9faa7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0c1c9faa7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0c1c9faa7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0c1c9faa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0c1c9faa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0c1c9faa7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0c1c9faa7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0c1c9faa7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0c1c9faa7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0c1c9faa7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0c1c9faa7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0c1c9faa7_3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0c1c9faa7_3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0c1c9faa7_3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0c1c9faa7_3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0c1c9faa7_3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0c1c9faa7_3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4e8c970e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4e8c970e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e8c970e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e8c970e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457201" y="150019"/>
            <a:ext cx="8229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457200" y="1320800"/>
            <a:ext cx="8229600" cy="3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5"/>
          <p:cNvSpPr/>
          <p:nvPr/>
        </p:nvSpPr>
        <p:spPr>
          <a:xfrm>
            <a:off x="-1" y="4613277"/>
            <a:ext cx="9144000" cy="5304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IDS_logo_Horizontal_widsonly_white.png"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394" y="4625977"/>
            <a:ext cx="1824073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6"/>
          <p:cNvSpPr/>
          <p:nvPr/>
        </p:nvSpPr>
        <p:spPr>
          <a:xfrm>
            <a:off x="-1" y="4613277"/>
            <a:ext cx="9144000" cy="5304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IDS_logo_Horizontal_widsonly_white.png" id="65" name="Google Shape;6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394" y="4625977"/>
            <a:ext cx="1824073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457200" y="1151335"/>
            <a:ext cx="4040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57200" y="1631156"/>
            <a:ext cx="40404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-1" y="4613277"/>
            <a:ext cx="9144000" cy="5304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IDS_logo_Horizontal_widsonly_white.png" id="73" name="Google Shape;7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394" y="4625977"/>
            <a:ext cx="1824073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8"/>
          <p:cNvSpPr/>
          <p:nvPr/>
        </p:nvSpPr>
        <p:spPr>
          <a:xfrm>
            <a:off x="-1" y="4613277"/>
            <a:ext cx="9144000" cy="5304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IDS_logo_Horizontal_widsonly_white.png"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394" y="4625977"/>
            <a:ext cx="1824073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-1" y="4613277"/>
            <a:ext cx="9144000" cy="5304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IDS_logo_Horizontal_widsonly_white.png" id="80" name="Google Shape;8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394" y="4625977"/>
            <a:ext cx="1824073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/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cc04b900f2153886">
  <p:cSld name="BLANK_cc04b900f215388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None/>
              <a:defRPr b="0" i="0" sz="2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.do/" TargetMode="External"/><Relationship Id="rId4" Type="http://schemas.openxmlformats.org/officeDocument/2006/relationships/hyperlink" Target="https://www.sli.do/" TargetMode="External"/><Relationship Id="rId5" Type="http://schemas.openxmlformats.org/officeDocument/2006/relationships/hyperlink" Target="https://www.sli.do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oo.gl/3maowj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hyperlink" Target="https://developers.google.com/machine-learning/crash-course/introduction-to-neural-networks/playground-exercise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60.png"/><Relationship Id="rId5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accupass.com/event/1902171210211990559213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accupass.com/event/1902171210211990559213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2"/>
          <p:cNvGrpSpPr/>
          <p:nvPr/>
        </p:nvGrpSpPr>
        <p:grpSpPr>
          <a:xfrm>
            <a:off x="3560948" y="4555482"/>
            <a:ext cx="1738702" cy="278531"/>
            <a:chOff x="5228576" y="5902263"/>
            <a:chExt cx="2105986" cy="371375"/>
          </a:xfrm>
        </p:grpSpPr>
        <p:sp>
          <p:nvSpPr>
            <p:cNvPr id="91" name="Google Shape;91;p22"/>
            <p:cNvSpPr/>
            <p:nvPr/>
          </p:nvSpPr>
          <p:spPr>
            <a:xfrm>
              <a:off x="5686062" y="5903287"/>
              <a:ext cx="16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#WiDS2019</a:t>
              </a:r>
              <a:endParaRPr sz="1100"/>
            </a:p>
          </p:txBody>
        </p:sp>
        <p:pic>
          <p:nvPicPr>
            <p:cNvPr descr="TwitterLogo_grey.png" id="92" name="Google Shape;92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28576" y="5902263"/>
              <a:ext cx="457200" cy="371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" name="Google Shape;9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1599" y="1636766"/>
            <a:ext cx="3246226" cy="264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/>
          <p:nvPr/>
        </p:nvSpPr>
        <p:spPr>
          <a:xfrm>
            <a:off x="0" y="266525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b="1"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WiDS Taipei x Machine Learning Crash Course 實體工作坊 - 2 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4195"/>
            <a:ext cx="9143999" cy="4682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79"/>
            <a:ext cx="9143999" cy="508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" y="0"/>
            <a:ext cx="91193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Google Sans"/>
                <a:ea typeface="Google Sans"/>
                <a:cs typeface="Google Sans"/>
                <a:sym typeface="Google Sans"/>
              </a:rPr>
              <a:t>Who Are We?</a:t>
            </a:r>
            <a:endParaRPr b="1"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195800" y="3707475"/>
            <a:ext cx="46212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Kevin Wei</a:t>
            </a:r>
            <a:br>
              <a:rPr b="1" lang="en" sz="2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Scientist</a:t>
            </a:r>
            <a:r>
              <a:rPr lang="en" sz="2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KKStream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ead_shot_silhoutee.png" id="182" name="Google Shape;18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013" y="1313602"/>
            <a:ext cx="2153412" cy="220891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/>
          <p:nvPr/>
        </p:nvSpPr>
        <p:spPr>
          <a:xfrm>
            <a:off x="4421225" y="3707475"/>
            <a:ext cx="46212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Henry Hsieh</a:t>
            </a:r>
            <a:br>
              <a:rPr b="1" lang="en" sz="2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資料科學家</a:t>
            </a:r>
            <a:r>
              <a:rPr lang="en" sz="2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21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國泰人壽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775" y="580300"/>
            <a:ext cx="2504900" cy="30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938" y="1000350"/>
            <a:ext cx="2630925" cy="26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B140"/>
                </a:solidFill>
                <a:latin typeface="Arial"/>
                <a:ea typeface="Arial"/>
                <a:cs typeface="Arial"/>
                <a:sym typeface="Arial"/>
              </a:rPr>
              <a:t>About Detail</a:t>
            </a:r>
            <a:endParaRPr/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即時發問工具</a:t>
            </a:r>
            <a:endParaRPr b="1" sz="180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點擊網址:</a:t>
            </a:r>
            <a:r>
              <a:rPr lang="en" sz="1800">
                <a:solidFill>
                  <a:srgbClr val="75787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https://www.sli.do/</a:t>
            </a:r>
            <a:endParaRPr sz="18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活動代碼請輸入:  #TPEWiDS2019</a:t>
            </a:r>
            <a:endParaRPr sz="180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飲食叮嚀</a:t>
            </a:r>
            <a:endParaRPr b="1" sz="180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課程教室內禁止飲食，僅可攜帶「水」進入教室。</a:t>
            </a:r>
            <a:endParaRPr sz="180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午餐會提供精緻餐盒，憑姓名貼紙為憑證領取。</a:t>
            </a:r>
            <a:endParaRPr sz="180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用餐地點為教學大樓 4F 開放空間。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B140"/>
                </a:solidFill>
                <a:latin typeface="Arial"/>
                <a:ea typeface="Arial"/>
                <a:cs typeface="Arial"/>
                <a:sym typeface="Arial"/>
              </a:rPr>
              <a:t>About Detail</a:t>
            </a:r>
            <a:endParaRPr/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工作媒合</a:t>
            </a:r>
            <a:endParaRPr b="1" sz="180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	-有興趣參與資料科學工作工作媒合的學員，請上傳履歷至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https://goo.gl/3maowj</a:t>
            </a:r>
            <a:endParaRPr sz="180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注意事項</a:t>
            </a:r>
            <a:endParaRPr b="1" sz="180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活動不提供wifi服務</a:t>
            </a:r>
            <a:endParaRPr sz="180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為確認電腦設備，請填寫「座位表」</a:t>
            </a:r>
            <a:endParaRPr sz="180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" sz="180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保證金退還方式: 填完課堂兩份問卷，憑「問卷完成」的截圖領回保證金。</a:t>
            </a:r>
            <a:endParaRPr sz="180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37"/>
          <p:cNvGraphicFramePr/>
          <p:nvPr/>
        </p:nvGraphicFramePr>
        <p:xfrm>
          <a:off x="891075" y="77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{F41400C1-4BCE-4F0A-98D7-89048D8DF10E}</a:tableStyleId>
              </a:tblPr>
              <a:tblGrid>
                <a:gridCol w="1930675"/>
                <a:gridCol w="5991425"/>
              </a:tblGrid>
              <a:tr h="34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時間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活動內容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</a:tr>
              <a:tr h="34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08:40~09:40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Welcome &amp; Recap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09:40~10:20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神經網路簡介：基本架構，隱藏層和激勵函數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10:20-10:30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Break Time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4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10:30~11:40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多類別神經網路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11:40-12:00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Review 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12:00-13:00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Lunch Time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4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13:10~14:40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正規化：Lasso / Ridge Regression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14:40-14:50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Break Time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4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14:50~16:30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訓練神經網路：反向傳遞法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16:30-17:00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Review</a:t>
                      </a:r>
                      <a:endParaRPr sz="12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3" name="Google Shape;203;p37"/>
          <p:cNvSpPr txBox="1"/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Workshop Agenda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84666" y="1707643"/>
            <a:ext cx="90594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類神經網路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非線性問題？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50" y="1063375"/>
            <a:ext cx="3378449" cy="33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750" y="1063375"/>
            <a:ext cx="3297533" cy="33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線性模型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1" name="Google Shape;221;p40"/>
          <p:cNvPicPr preferRelativeResize="0"/>
          <p:nvPr/>
        </p:nvPicPr>
        <p:blipFill rotWithShape="1">
          <a:blip r:embed="rId3">
            <a:alphaModFix/>
          </a:blip>
          <a:srcRect b="0" l="0" r="0" t="24127"/>
          <a:stretch/>
        </p:blipFill>
        <p:spPr>
          <a:xfrm>
            <a:off x="2171700" y="1473887"/>
            <a:ext cx="4800600" cy="23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1199642"/>
            <a:ext cx="91440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Welcome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線性模型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3">
            <a:alphaModFix/>
          </a:blip>
          <a:srcRect b="0" l="0" r="0" t="24127"/>
          <a:stretch/>
        </p:blipFill>
        <p:spPr>
          <a:xfrm>
            <a:off x="5551650" y="205975"/>
            <a:ext cx="3848100" cy="19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900" y="2463980"/>
            <a:ext cx="384810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複雜一點的模型就是非線性？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4" name="Google Shape;234;p42"/>
          <p:cNvPicPr preferRelativeResize="0"/>
          <p:nvPr/>
        </p:nvPicPr>
        <p:blipFill rotWithShape="1">
          <a:blip r:embed="rId3">
            <a:alphaModFix/>
          </a:blip>
          <a:srcRect b="0" l="0" r="0" t="12587"/>
          <a:stretch/>
        </p:blipFill>
        <p:spPr>
          <a:xfrm>
            <a:off x="2225600" y="1419875"/>
            <a:ext cx="4421200" cy="28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複雜一點的模型就是非線性？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0" name="Google Shape;240;p43"/>
          <p:cNvPicPr preferRelativeResize="0"/>
          <p:nvPr/>
        </p:nvPicPr>
        <p:blipFill rotWithShape="1">
          <a:blip r:embed="rId3">
            <a:alphaModFix/>
          </a:blip>
          <a:srcRect b="0" l="0" r="0" t="12587"/>
          <a:stretch/>
        </p:blipFill>
        <p:spPr>
          <a:xfrm>
            <a:off x="5844750" y="283700"/>
            <a:ext cx="3229525" cy="20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000" y="2800525"/>
            <a:ext cx="66389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再更</a:t>
            </a: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複雜一點</a:t>
            </a: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讓它是</a:t>
            </a: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非線性？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527" y="1183600"/>
            <a:ext cx="3498950" cy="32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再更複雜一點讓它是非線性？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3" name="Google Shape;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475" y="205975"/>
            <a:ext cx="2608525" cy="24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9175"/>
            <a:ext cx="8839198" cy="109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非線性模型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700" y="822353"/>
            <a:ext cx="7402590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激勵函數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在層跟層之間加入一些非線性的元素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常見的有 ReLu、sigmoid、softmax、tanh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7" name="Google Shape;267;p47"/>
          <p:cNvPicPr preferRelativeResize="0"/>
          <p:nvPr/>
        </p:nvPicPr>
        <p:blipFill rotWithShape="1">
          <a:blip r:embed="rId3">
            <a:alphaModFix/>
          </a:blip>
          <a:srcRect b="0" l="39365" r="37145" t="0"/>
          <a:stretch/>
        </p:blipFill>
        <p:spPr>
          <a:xfrm>
            <a:off x="7336400" y="336100"/>
            <a:ext cx="1471525" cy="31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375" y="961163"/>
            <a:ext cx="6063250" cy="343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激勵函數 ReLu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875" y="2516366"/>
            <a:ext cx="2295525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激勵函數 Sigmoid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213" y="961524"/>
            <a:ext cx="5499574" cy="36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375" y="1741513"/>
            <a:ext cx="20383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788" y="1210725"/>
            <a:ext cx="5856425" cy="29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激勵函數 tanh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8" name="Google Shape;2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675" y="1778975"/>
            <a:ext cx="20383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0"/>
          <p:cNvSpPr txBox="1"/>
          <p:nvPr/>
        </p:nvSpPr>
        <p:spPr>
          <a:xfrm>
            <a:off x="7571350" y="1459875"/>
            <a:ext cx="305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290" name="Google Shape;290;p50"/>
          <p:cNvSpPr txBox="1"/>
          <p:nvPr/>
        </p:nvSpPr>
        <p:spPr>
          <a:xfrm>
            <a:off x="1187900" y="3444475"/>
            <a:ext cx="511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</a:t>
            </a:r>
            <a:r>
              <a:rPr lang="en" sz="1800"/>
              <a:t>1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Google Sans"/>
                <a:ea typeface="Google Sans"/>
                <a:cs typeface="Google Sans"/>
                <a:sym typeface="Google Sans"/>
              </a:rPr>
              <a:t>Why we do?</a:t>
            </a:r>
            <a:endParaRPr b="1"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2900"/>
            <a:ext cx="9144000" cy="513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設計你的模型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6" name="Google Shape;2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975" y="1063375"/>
            <a:ext cx="3024049" cy="331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6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2"/>
          <p:cNvSpPr txBox="1"/>
          <p:nvPr/>
        </p:nvSpPr>
        <p:spPr>
          <a:xfrm>
            <a:off x="1290100" y="3751525"/>
            <a:ext cx="68070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https://developers.google.com/machine-learning/crash-course/introduction-to-neural-networks/playground-exercises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A First Neural Network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8" name="Google Shape;308;p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只有一個 neuron 能夠訓練出一個 model 把資料分開嗎？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試著新增一個 hidden layer並調整激勵函數，會變好嗎？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盡可能調整 hidden layer 個數、neuron 個數、激勵函數、正規化方式等等，能讓 loss 降到 0.177 以下嗎？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4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/>
          <p:nvPr/>
        </p:nvSpPr>
        <p:spPr>
          <a:xfrm>
            <a:off x="84666" y="1707643"/>
            <a:ext cx="90594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多類別</a:t>
            </a:r>
            <a:r>
              <a:rPr b="1" lang="en" sz="6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類神經網路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二分類問題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5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5" name="Google Shape;3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2277"/>
            <a:ext cx="9144001" cy="246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多分類問題？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2" name="Google Shape;3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343"/>
            <a:ext cx="9144001" cy="220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訓練多個二分類模型？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8" name="Google Shape;3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50" y="1332353"/>
            <a:ext cx="69723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訓練一個多分類模型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0" l="0" r="0" t="3772"/>
          <a:stretch/>
        </p:blipFill>
        <p:spPr>
          <a:xfrm>
            <a:off x="626488" y="1136525"/>
            <a:ext cx="7891025" cy="33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Softmax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0" name="Google Shape;350;p60"/>
          <p:cNvPicPr preferRelativeResize="0"/>
          <p:nvPr/>
        </p:nvPicPr>
        <p:blipFill rotWithShape="1">
          <a:blip r:embed="rId3">
            <a:alphaModFix/>
          </a:blip>
          <a:srcRect b="6937" l="0" r="0" t="8360"/>
          <a:stretch/>
        </p:blipFill>
        <p:spPr>
          <a:xfrm>
            <a:off x="1507500" y="1612650"/>
            <a:ext cx="5237025" cy="10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0"/>
            <a:ext cx="6489605" cy="459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6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Single-Label v.s Multi-Label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1" name="Google Shape;361;p6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2" name="Google Shape;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98" y="1063375"/>
            <a:ext cx="8472816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3"/>
          <p:cNvSpPr txBox="1"/>
          <p:nvPr>
            <p:ph idx="1" type="body"/>
          </p:nvPr>
        </p:nvSpPr>
        <p:spPr>
          <a:xfrm>
            <a:off x="457200" y="757876"/>
            <a:ext cx="8229600" cy="3394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4800"/>
              <a:t>大合照時間</a:t>
            </a:r>
            <a:endParaRPr sz="4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64"/>
          <p:cNvGrpSpPr/>
          <p:nvPr/>
        </p:nvGrpSpPr>
        <p:grpSpPr>
          <a:xfrm>
            <a:off x="3560948" y="3945882"/>
            <a:ext cx="1738702" cy="278531"/>
            <a:chOff x="5228576" y="5902263"/>
            <a:chExt cx="2105986" cy="371375"/>
          </a:xfrm>
        </p:grpSpPr>
        <p:sp>
          <p:nvSpPr>
            <p:cNvPr id="374" name="Google Shape;374;p64"/>
            <p:cNvSpPr/>
            <p:nvPr/>
          </p:nvSpPr>
          <p:spPr>
            <a:xfrm>
              <a:off x="5686062" y="5903287"/>
              <a:ext cx="16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#WiDS2019</a:t>
              </a:r>
              <a:endParaRPr sz="1100"/>
            </a:p>
          </p:txBody>
        </p:sp>
        <p:pic>
          <p:nvPicPr>
            <p:cNvPr descr="TwitterLogo_grey.png" id="375" name="Google Shape;375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28576" y="5902263"/>
              <a:ext cx="457200" cy="371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p64"/>
          <p:cNvSpPr txBox="1"/>
          <p:nvPr/>
        </p:nvSpPr>
        <p:spPr>
          <a:xfrm>
            <a:off x="0" y="266525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b="1"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WiDS Taipei x Machine Learning Crash Course 實體工作坊 - 1 </a:t>
            </a:r>
            <a:endParaRPr b="1"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b="1"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 / 24 / 2019</a:t>
            </a:r>
            <a:endParaRPr b="1"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77" name="Google Shape;3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975" y="1961850"/>
            <a:ext cx="2438978" cy="22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3550" y="4482554"/>
            <a:ext cx="5308700" cy="6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47638"/>
            <a:ext cx="834390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97" name="Google Shape;397;p67"/>
          <p:cNvSpPr txBox="1"/>
          <p:nvPr>
            <p:ph idx="1" type="body"/>
          </p:nvPr>
        </p:nvSpPr>
        <p:spPr>
          <a:xfrm>
            <a:off x="457200" y="9880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https://www.accupass.com/event/1902171210211990559213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50" y="1484813"/>
            <a:ext cx="2498850" cy="26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900" y="1625600"/>
            <a:ext cx="5938099" cy="29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7"/>
          <p:cNvSpPr txBox="1"/>
          <p:nvPr>
            <p:ph type="title"/>
          </p:nvPr>
        </p:nvSpPr>
        <p:spPr>
          <a:xfrm>
            <a:off x="0" y="3737250"/>
            <a:ext cx="32058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WiDS Taipei Conference 2019 活動通購票</a:t>
            </a:r>
            <a:endParaRPr b="1"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68"/>
          <p:cNvGrpSpPr/>
          <p:nvPr/>
        </p:nvGrpSpPr>
        <p:grpSpPr>
          <a:xfrm>
            <a:off x="1040450" y="76200"/>
            <a:ext cx="7225952" cy="4448326"/>
            <a:chOff x="680075" y="0"/>
            <a:chExt cx="7225952" cy="4448326"/>
          </a:xfrm>
        </p:grpSpPr>
        <p:pic>
          <p:nvPicPr>
            <p:cNvPr id="408" name="Google Shape;408;p68"/>
            <p:cNvPicPr preferRelativeResize="0"/>
            <p:nvPr/>
          </p:nvPicPr>
          <p:blipFill rotWithShape="1">
            <a:blip r:embed="rId3">
              <a:alphaModFix/>
            </a:blip>
            <a:srcRect b="0" l="9651" r="12131" t="17681"/>
            <a:stretch/>
          </p:blipFill>
          <p:spPr>
            <a:xfrm>
              <a:off x="680075" y="2260325"/>
              <a:ext cx="3530775" cy="218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8"/>
            <p:cNvPicPr preferRelativeResize="0"/>
            <p:nvPr/>
          </p:nvPicPr>
          <p:blipFill rotWithShape="1">
            <a:blip r:embed="rId4">
              <a:alphaModFix/>
            </a:blip>
            <a:srcRect b="0" l="0" r="0" t="14346"/>
            <a:stretch/>
          </p:blipFill>
          <p:spPr>
            <a:xfrm>
              <a:off x="4214450" y="2254250"/>
              <a:ext cx="3672327" cy="218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68"/>
            <p:cNvPicPr preferRelativeResize="0"/>
            <p:nvPr/>
          </p:nvPicPr>
          <p:blipFill rotWithShape="1">
            <a:blip r:embed="rId5">
              <a:alphaModFix/>
            </a:blip>
            <a:srcRect b="0" l="0" r="0" t="17218"/>
            <a:stretch/>
          </p:blipFill>
          <p:spPr>
            <a:xfrm>
              <a:off x="4113250" y="0"/>
              <a:ext cx="3792776" cy="225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0077" y="12"/>
              <a:ext cx="3530774" cy="22603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5" y="0"/>
            <a:ext cx="90808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7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14"/>
            <a:ext cx="9143999" cy="5129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/>
        </p:nvSpPr>
        <p:spPr>
          <a:xfrm>
            <a:off x="506550" y="306375"/>
            <a:ext cx="81309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9E5B"/>
                </a:solidFill>
              </a:rPr>
              <a:t>Women in Data Science (WiDS) Conference</a:t>
            </a:r>
            <a:endParaRPr sz="2400">
              <a:solidFill>
                <a:srgbClr val="499E5B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87B"/>
                </a:solidFill>
              </a:rPr>
              <a:t>March 5, 2018</a:t>
            </a:r>
            <a:endParaRPr sz="1800">
              <a:solidFill>
                <a:srgbClr val="75787B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87B"/>
                </a:solidFill>
              </a:rPr>
              <a:t>Stanford University</a:t>
            </a:r>
            <a:endParaRPr sz="1800">
              <a:solidFill>
                <a:srgbClr val="75787B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7578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348" y="1600700"/>
            <a:ext cx="4324575" cy="288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425" y="1600700"/>
            <a:ext cx="4324575" cy="288617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33"/>
            <a:ext cx="9143999" cy="511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6"/>
            <a:ext cx="9143999" cy="5139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7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6" y="0"/>
            <a:ext cx="91239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457200" y="9880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https://www.accupass.com/event/1902171210211990559213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50" y="1484813"/>
            <a:ext cx="2498850" cy="26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900" y="1625600"/>
            <a:ext cx="5938099" cy="29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4"/>
          <p:cNvSpPr txBox="1"/>
          <p:nvPr>
            <p:ph type="title"/>
          </p:nvPr>
        </p:nvSpPr>
        <p:spPr>
          <a:xfrm>
            <a:off x="0" y="3737250"/>
            <a:ext cx="32058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WiDS Taipei Conference 2019 活動通購票</a:t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/>
        </p:nvSpPr>
        <p:spPr>
          <a:xfrm>
            <a:off x="506550" y="511750"/>
            <a:ext cx="81309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9E5B"/>
                </a:solidFill>
              </a:rPr>
              <a:t>Women in Data Science (WiDS) Conference</a:t>
            </a:r>
            <a:endParaRPr sz="2400">
              <a:solidFill>
                <a:srgbClr val="499E5B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5787B"/>
                </a:solidFill>
              </a:rPr>
              <a:t>Worldwide</a:t>
            </a:r>
            <a:endParaRPr sz="2400">
              <a:solidFill>
                <a:srgbClr val="7578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13" y="2068925"/>
            <a:ext cx="2983301" cy="22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613" y="2068925"/>
            <a:ext cx="2429851" cy="22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6669" y="2068925"/>
            <a:ext cx="3378156" cy="223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515275" y="1656638"/>
            <a:ext cx="2175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WiDS Kuala Lumpur</a:t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3216300" y="1515925"/>
            <a:ext cx="23385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WiDS East Bay California State University</a:t>
            </a:r>
            <a:endParaRPr/>
          </a:p>
        </p:txBody>
      </p:sp>
      <p:sp>
        <p:nvSpPr>
          <p:cNvPr id="131" name="Google Shape;131;p27"/>
          <p:cNvSpPr txBox="1"/>
          <p:nvPr/>
        </p:nvSpPr>
        <p:spPr>
          <a:xfrm>
            <a:off x="6278250" y="1656638"/>
            <a:ext cx="2175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WiDS Nairobi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506550" y="511750"/>
            <a:ext cx="81309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9E5B"/>
                </a:solidFill>
              </a:rPr>
              <a:t>Women in Data Science (WiDS) Conference</a:t>
            </a:r>
            <a:endParaRPr sz="2400">
              <a:solidFill>
                <a:srgbClr val="499E5B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5787B"/>
                </a:solidFill>
              </a:rPr>
              <a:t>Worldwide</a:t>
            </a:r>
            <a:endParaRPr sz="2400">
              <a:solidFill>
                <a:srgbClr val="7578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00" y="1950975"/>
            <a:ext cx="4025048" cy="25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251" y="1950978"/>
            <a:ext cx="4683725" cy="25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/>
        </p:nvSpPr>
        <p:spPr>
          <a:xfrm>
            <a:off x="1066050" y="1586813"/>
            <a:ext cx="2175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WiDS Sao Leopoldo</a:t>
            </a:r>
            <a:endParaRPr/>
          </a:p>
        </p:txBody>
      </p:sp>
      <p:sp>
        <p:nvSpPr>
          <p:cNvPr id="140" name="Google Shape;140;p28"/>
          <p:cNvSpPr txBox="1"/>
          <p:nvPr/>
        </p:nvSpPr>
        <p:spPr>
          <a:xfrm>
            <a:off x="5616613" y="1586813"/>
            <a:ext cx="2175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WiDS Madrid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7397"/>
            <a:ext cx="9143999" cy="467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" y="0"/>
            <a:ext cx="91015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WiDS Conference">
      <a:dk1>
        <a:srgbClr val="00B140"/>
      </a:dk1>
      <a:lt1>
        <a:srgbClr val="FFFFFF"/>
      </a:lt1>
      <a:dk2>
        <a:srgbClr val="231F20"/>
      </a:dk2>
      <a:lt2>
        <a:srgbClr val="75787B"/>
      </a:lt2>
      <a:accent1>
        <a:srgbClr val="EAAA00"/>
      </a:accent1>
      <a:accent2>
        <a:srgbClr val="06038D"/>
      </a:accent2>
      <a:accent3>
        <a:srgbClr val="009CA6"/>
      </a:accent3>
      <a:accent4>
        <a:srgbClr val="53284F"/>
      </a:accent4>
      <a:accent5>
        <a:srgbClr val="8C1515"/>
      </a:accent5>
      <a:accent6>
        <a:srgbClr val="BE531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